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2" r:id="rId8"/>
    <p:sldId id="263" r:id="rId9"/>
    <p:sldId id="267" r:id="rId10"/>
    <p:sldId id="264" r:id="rId11"/>
    <p:sldId id="265" r:id="rId12"/>
    <p:sldId id="266" r:id="rId13"/>
    <p:sldId id="268" r:id="rId14"/>
    <p:sldId id="271" r:id="rId15"/>
    <p:sldId id="269" r:id="rId16"/>
    <p:sldId id="270" r:id="rId17"/>
    <p:sldId id="272" r:id="rId1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A8F58BA-2135-4B3C-99AA-08FC10442B6C}" type="datetimeFigureOut">
              <a:rPr lang="en-US" smtClean="0"/>
              <a:t>9/5/2014</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1B8F503-E501-4717-8272-A7209EE66F7E}" type="slidenum">
              <a:rPr lang="en-US" smtClean="0"/>
              <a:t>‹#›</a:t>
            </a:fld>
            <a:endParaRPr lang="en-US" dirty="0"/>
          </a:p>
        </p:txBody>
      </p:sp>
    </p:spTree>
    <p:extLst>
      <p:ext uri="{BB962C8B-B14F-4D97-AF65-F5344CB8AC3E}">
        <p14:creationId xmlns:p14="http://schemas.microsoft.com/office/powerpoint/2010/main" val="1478013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5C2CEA9-B2A3-486C-A90F-06AF7A7D7DC8}" type="datetimeFigureOut">
              <a:rPr lang="en-US" smtClean="0"/>
              <a:t>9/5/2014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0F794B9-23CB-4874-9B5A-8E949E12F9F8}" type="slidenum">
              <a:rPr lang="en-US" smtClean="0"/>
              <a:t>‹#›</a:t>
            </a:fld>
            <a:endParaRPr lang="en-US" dirty="0"/>
          </a:p>
        </p:txBody>
      </p:sp>
    </p:spTree>
    <p:extLst>
      <p:ext uri="{BB962C8B-B14F-4D97-AF65-F5344CB8AC3E}">
        <p14:creationId xmlns:p14="http://schemas.microsoft.com/office/powerpoint/2010/main" val="1753750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Cause and effect</a:t>
            </a:r>
            <a:endParaRPr lang="en-US" dirty="0"/>
          </a:p>
        </p:txBody>
      </p:sp>
      <p:sp>
        <p:nvSpPr>
          <p:cNvPr id="4" name="Slide Number Placeholder 3"/>
          <p:cNvSpPr>
            <a:spLocks noGrp="1"/>
          </p:cNvSpPr>
          <p:nvPr>
            <p:ph type="sldNum" sz="quarter" idx="10"/>
          </p:nvPr>
        </p:nvSpPr>
        <p:spPr/>
        <p:txBody>
          <a:bodyPr/>
          <a:lstStyle/>
          <a:p>
            <a:fld id="{B0F794B9-23CB-4874-9B5A-8E949E12F9F8}" type="slidenum">
              <a:rPr lang="en-US" smtClean="0"/>
              <a:t>13</a:t>
            </a:fld>
            <a:endParaRPr lang="en-US" dirty="0"/>
          </a:p>
        </p:txBody>
      </p:sp>
    </p:spTree>
    <p:extLst>
      <p:ext uri="{BB962C8B-B14F-4D97-AF65-F5344CB8AC3E}">
        <p14:creationId xmlns:p14="http://schemas.microsoft.com/office/powerpoint/2010/main" val="1882340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 solution</a:t>
            </a:r>
            <a:endParaRPr lang="en-US" dirty="0"/>
          </a:p>
        </p:txBody>
      </p:sp>
      <p:sp>
        <p:nvSpPr>
          <p:cNvPr id="4" name="Slide Number Placeholder 3"/>
          <p:cNvSpPr>
            <a:spLocks noGrp="1"/>
          </p:cNvSpPr>
          <p:nvPr>
            <p:ph type="sldNum" sz="quarter" idx="10"/>
          </p:nvPr>
        </p:nvSpPr>
        <p:spPr/>
        <p:txBody>
          <a:bodyPr/>
          <a:lstStyle/>
          <a:p>
            <a:fld id="{B0F794B9-23CB-4874-9B5A-8E949E12F9F8}" type="slidenum">
              <a:rPr lang="en-US" smtClean="0"/>
              <a:t>14</a:t>
            </a:fld>
            <a:endParaRPr lang="en-US" dirty="0"/>
          </a:p>
        </p:txBody>
      </p:sp>
    </p:spTree>
    <p:extLst>
      <p:ext uri="{BB962C8B-B14F-4D97-AF65-F5344CB8AC3E}">
        <p14:creationId xmlns:p14="http://schemas.microsoft.com/office/powerpoint/2010/main" val="1091376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Chronological</a:t>
            </a:r>
            <a:r>
              <a:rPr lang="en-US" baseline="0" dirty="0" smtClean="0"/>
              <a:t> order</a:t>
            </a:r>
            <a:endParaRPr lang="en-US" dirty="0"/>
          </a:p>
        </p:txBody>
      </p:sp>
      <p:sp>
        <p:nvSpPr>
          <p:cNvPr id="4" name="Slide Number Placeholder 3"/>
          <p:cNvSpPr>
            <a:spLocks noGrp="1"/>
          </p:cNvSpPr>
          <p:nvPr>
            <p:ph type="sldNum" sz="quarter" idx="10"/>
          </p:nvPr>
        </p:nvSpPr>
        <p:spPr/>
        <p:txBody>
          <a:bodyPr/>
          <a:lstStyle/>
          <a:p>
            <a:fld id="{B0F794B9-23CB-4874-9B5A-8E949E12F9F8}" type="slidenum">
              <a:rPr lang="en-US" smtClean="0"/>
              <a:t>15</a:t>
            </a:fld>
            <a:endParaRPr lang="en-US" dirty="0"/>
          </a:p>
        </p:txBody>
      </p:sp>
    </p:spTree>
    <p:extLst>
      <p:ext uri="{BB962C8B-B14F-4D97-AF65-F5344CB8AC3E}">
        <p14:creationId xmlns:p14="http://schemas.microsoft.com/office/powerpoint/2010/main" val="3380546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Description</a:t>
            </a:r>
            <a:endParaRPr lang="en-US" dirty="0"/>
          </a:p>
        </p:txBody>
      </p:sp>
      <p:sp>
        <p:nvSpPr>
          <p:cNvPr id="4" name="Slide Number Placeholder 3"/>
          <p:cNvSpPr>
            <a:spLocks noGrp="1"/>
          </p:cNvSpPr>
          <p:nvPr>
            <p:ph type="sldNum" sz="quarter" idx="10"/>
          </p:nvPr>
        </p:nvSpPr>
        <p:spPr/>
        <p:txBody>
          <a:bodyPr/>
          <a:lstStyle/>
          <a:p>
            <a:fld id="{B0F794B9-23CB-4874-9B5A-8E949E12F9F8}" type="slidenum">
              <a:rPr lang="en-US" smtClean="0"/>
              <a:t>16</a:t>
            </a:fld>
            <a:endParaRPr lang="en-US" dirty="0"/>
          </a:p>
        </p:txBody>
      </p:sp>
    </p:spTree>
    <p:extLst>
      <p:ext uri="{BB962C8B-B14F-4D97-AF65-F5344CB8AC3E}">
        <p14:creationId xmlns:p14="http://schemas.microsoft.com/office/powerpoint/2010/main" val="1878635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9/5/2014</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9/5/2014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9/5/2014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9/5/2014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9/5/2014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9/5/2014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9/5/2014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9/5/2014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9/5/2014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9/5/2014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9/5/2014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9/5/2014</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studyisland.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420000">
            <a:off x="647724" y="669031"/>
            <a:ext cx="9998831" cy="2766528"/>
          </a:xfrm>
        </p:spPr>
        <p:txBody>
          <a:bodyPr>
            <a:normAutofit/>
          </a:bodyPr>
          <a:lstStyle/>
          <a:p>
            <a:r>
              <a:rPr lang="en-US" dirty="0" smtClean="0"/>
              <a:t>Text structure</a:t>
            </a:r>
            <a:endParaRPr lang="en-US" dirty="0"/>
          </a:p>
        </p:txBody>
      </p:sp>
      <p:sp>
        <p:nvSpPr>
          <p:cNvPr id="3" name="Subtitle 2"/>
          <p:cNvSpPr>
            <a:spLocks noGrp="1"/>
          </p:cNvSpPr>
          <p:nvPr>
            <p:ph type="subTitle" idx="1"/>
          </p:nvPr>
        </p:nvSpPr>
        <p:spPr/>
        <p:txBody>
          <a:bodyPr/>
          <a:lstStyle/>
          <a:p>
            <a:r>
              <a:rPr lang="en-US" dirty="0" smtClean="0"/>
              <a:t>How are stories organized?</a:t>
            </a:r>
            <a:endParaRPr lang="en-US" dirty="0"/>
          </a:p>
        </p:txBody>
      </p:sp>
      <p:sp>
        <p:nvSpPr>
          <p:cNvPr id="4" name="Subtitle 2"/>
          <p:cNvSpPr txBox="1">
            <a:spLocks/>
          </p:cNvSpPr>
          <p:nvPr/>
        </p:nvSpPr>
        <p:spPr>
          <a:xfrm rot="21420000">
            <a:off x="1340178" y="4858612"/>
            <a:ext cx="9755187" cy="550333"/>
          </a:xfrm>
          <a:prstGeom prst="rect">
            <a:avLst/>
          </a:prstGeom>
        </p:spPr>
        <p:txBody>
          <a:bodyPr vert="horz" lIns="91440" tIns="45720" rIns="91440" bIns="45720" rtlCol="0" anchor="t">
            <a:noAutofit/>
          </a:bodyPr>
          <a:lstStyle>
            <a:lvl1pPr marL="0" indent="0" algn="r" defTabSz="914400" rtl="0" eaLnBrk="1" latinLnBrk="0" hangingPunct="1">
              <a:lnSpc>
                <a:spcPct val="120000"/>
              </a:lnSpc>
              <a:spcBef>
                <a:spcPts val="1000"/>
              </a:spcBef>
              <a:buClr>
                <a:schemeClr val="accent1"/>
              </a:buClr>
              <a:buSzPct val="160000"/>
              <a:buFont typeface="Arial" panose="020B0604020202020204" pitchFamily="34" charset="0"/>
              <a:buNone/>
              <a:defRPr sz="28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9pPr>
          </a:lstStyle>
          <a:p>
            <a:r>
              <a:rPr lang="en-US" dirty="0" smtClean="0"/>
              <a:t>Mr. Fulkerson</a:t>
            </a:r>
            <a:endParaRPr lang="en-US" dirty="0"/>
          </a:p>
        </p:txBody>
      </p:sp>
    </p:spTree>
    <p:extLst>
      <p:ext uri="{BB962C8B-B14F-4D97-AF65-F5344CB8AC3E}">
        <p14:creationId xmlns:p14="http://schemas.microsoft.com/office/powerpoint/2010/main" val="1760171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sz="quarter" idx="13"/>
          </p:nvPr>
        </p:nvSpPr>
        <p:spPr/>
        <p:txBody>
          <a:bodyPr>
            <a:normAutofit lnSpcReduction="10000"/>
          </a:bodyPr>
          <a:lstStyle/>
          <a:p>
            <a:r>
              <a:rPr lang="en-US" dirty="0"/>
              <a:t>When you want to paint a picture with words, use description to organize your ideas. To make the picture come alive in your reader's mind, </a:t>
            </a:r>
            <a:r>
              <a:rPr lang="en-US" dirty="0" smtClean="0"/>
              <a:t>use </a:t>
            </a:r>
            <a:r>
              <a:rPr lang="en-US" dirty="0"/>
              <a:t>a lot </a:t>
            </a:r>
            <a:r>
              <a:rPr lang="en-US" dirty="0" smtClean="0"/>
              <a:t>of adjectives </a:t>
            </a:r>
            <a:r>
              <a:rPr lang="en-US" dirty="0"/>
              <a:t>and describe what you would see, taste, smell, feel, or hear. </a:t>
            </a:r>
            <a:endParaRPr lang="en-US" dirty="0" smtClean="0"/>
          </a:p>
          <a:p>
            <a:pPr lvl="1"/>
            <a:r>
              <a:rPr lang="en-US" dirty="0" smtClean="0"/>
              <a:t>The </a:t>
            </a:r>
            <a:r>
              <a:rPr lang="en-US" dirty="0"/>
              <a:t>following words are some adjectives you could use to describe something</a:t>
            </a:r>
            <a:r>
              <a:rPr lang="en-US" dirty="0" smtClean="0"/>
              <a:t>.</a:t>
            </a:r>
          </a:p>
          <a:p>
            <a:pPr lvl="2"/>
            <a:r>
              <a:rPr lang="en-US" dirty="0" smtClean="0"/>
              <a:t>Soft, sticky, bright, peculiar, loud</a:t>
            </a:r>
          </a:p>
          <a:p>
            <a:pPr marL="914400" lvl="2" indent="0">
              <a:buNone/>
            </a:pPr>
            <a:endParaRPr lang="en-US" dirty="0"/>
          </a:p>
          <a:p>
            <a:r>
              <a:rPr lang="en-US" i="1" dirty="0"/>
              <a:t>example:</a:t>
            </a:r>
            <a:endParaRPr lang="en-US" dirty="0"/>
          </a:p>
          <a:p>
            <a:pPr lvl="1"/>
            <a:r>
              <a:rPr lang="en-US" dirty="0"/>
              <a:t>My cat's fur is smooth and soft. When my cat takes a nap, she curls herself up and looks like a little furry ball. She snores quietly when she sleeps.</a:t>
            </a:r>
          </a:p>
          <a:p>
            <a:endParaRPr lang="en-US" dirty="0"/>
          </a:p>
        </p:txBody>
      </p:sp>
    </p:spTree>
    <p:extLst>
      <p:ext uri="{BB962C8B-B14F-4D97-AF65-F5344CB8AC3E}">
        <p14:creationId xmlns:p14="http://schemas.microsoft.com/office/powerpoint/2010/main" val="3522549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Narration</a:t>
            </a:r>
            <a:endParaRPr lang="en-US" dirty="0"/>
          </a:p>
        </p:txBody>
      </p:sp>
      <p:sp>
        <p:nvSpPr>
          <p:cNvPr id="3" name="Content Placeholder 2"/>
          <p:cNvSpPr>
            <a:spLocks noGrp="1"/>
          </p:cNvSpPr>
          <p:nvPr>
            <p:ph sz="quarter" idx="13"/>
          </p:nvPr>
        </p:nvSpPr>
        <p:spPr/>
        <p:txBody>
          <a:bodyPr/>
          <a:lstStyle/>
          <a:p>
            <a:r>
              <a:rPr lang="en-US" dirty="0" smtClean="0"/>
              <a:t>The </a:t>
            </a:r>
            <a:r>
              <a:rPr lang="en-US" dirty="0"/>
              <a:t>text has details about people and events that tell a story</a:t>
            </a:r>
            <a:r>
              <a:rPr lang="en-US" dirty="0" smtClean="0"/>
              <a:t>.</a:t>
            </a:r>
          </a:p>
          <a:p>
            <a:endParaRPr lang="en-US" i="1" dirty="0"/>
          </a:p>
          <a:p>
            <a:r>
              <a:rPr lang="en-US" i="1" dirty="0" smtClean="0"/>
              <a:t>example</a:t>
            </a:r>
            <a:r>
              <a:rPr lang="en-US" i="1" dirty="0"/>
              <a:t>:</a:t>
            </a:r>
            <a:endParaRPr lang="en-US" dirty="0"/>
          </a:p>
          <a:p>
            <a:pPr lvl="1"/>
            <a:r>
              <a:rPr lang="en-US" dirty="0"/>
              <a:t>Wayne walked slowly as he held his red toy car in the air. He was pretending that his car could fly. Wayne frowned as he thought very hard and used his imagination. He was waiting for his father to pick him up from school. Wayne had been waiting for a long time, but he liked to play with his toy car.</a:t>
            </a:r>
          </a:p>
          <a:p>
            <a:endParaRPr lang="en-US" dirty="0"/>
          </a:p>
        </p:txBody>
      </p:sp>
    </p:spTree>
    <p:extLst>
      <p:ext uri="{BB962C8B-B14F-4D97-AF65-F5344CB8AC3E}">
        <p14:creationId xmlns:p14="http://schemas.microsoft.com/office/powerpoint/2010/main" val="1088033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Proposition/Support</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dirty="0"/>
              <a:t>The text presents a suggestion or a proposition. </a:t>
            </a:r>
            <a:endParaRPr lang="en-US" dirty="0" smtClean="0"/>
          </a:p>
          <a:p>
            <a:r>
              <a:rPr lang="en-US" dirty="0" smtClean="0"/>
              <a:t>Then</a:t>
            </a:r>
            <a:r>
              <a:rPr lang="en-US" dirty="0"/>
              <a:t>, the author supports his or her suggestion with reasons</a:t>
            </a:r>
            <a:r>
              <a:rPr lang="en-US" dirty="0" smtClean="0"/>
              <a:t>.</a:t>
            </a:r>
          </a:p>
          <a:p>
            <a:r>
              <a:rPr lang="en-US" dirty="0" smtClean="0"/>
              <a:t> </a:t>
            </a:r>
            <a:r>
              <a:rPr lang="en-US" dirty="0"/>
              <a:t>This pattern is often found in editorials</a:t>
            </a:r>
            <a:r>
              <a:rPr lang="en-US" dirty="0" smtClean="0"/>
              <a:t>.</a:t>
            </a:r>
          </a:p>
          <a:p>
            <a:pPr marL="0" indent="0">
              <a:buNone/>
            </a:pPr>
            <a:endParaRPr lang="en-US" dirty="0"/>
          </a:p>
          <a:p>
            <a:r>
              <a:rPr lang="en-US" i="1" dirty="0"/>
              <a:t>example:</a:t>
            </a:r>
            <a:endParaRPr lang="en-US" dirty="0"/>
          </a:p>
          <a:p>
            <a:pPr lvl="1"/>
            <a:r>
              <a:rPr lang="en-US" dirty="0"/>
              <a:t>The Hillside neighborhood needs speed bumps on the road to get drivers to slow down. Drivers speed up and down the hill. This is dangerous for children crossing the street. It is also dangerous for people backing out of their driveways. Speed bumps would force drivers to slow down. They would make the streets safer for the whole neighborhood.</a:t>
            </a:r>
          </a:p>
          <a:p>
            <a:endParaRPr lang="en-US" dirty="0"/>
          </a:p>
        </p:txBody>
      </p:sp>
    </p:spTree>
    <p:extLst>
      <p:ext uri="{BB962C8B-B14F-4D97-AF65-F5344CB8AC3E}">
        <p14:creationId xmlns:p14="http://schemas.microsoft.com/office/powerpoint/2010/main" val="712681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428224"/>
            <a:ext cx="2778616" cy="138448"/>
          </a:xfrm>
        </p:spPr>
        <p:txBody>
          <a:bodyPr>
            <a:normAutofit fontScale="90000"/>
          </a:bodyPr>
          <a:lstStyle/>
          <a:p>
            <a:r>
              <a:rPr lang="en-US" dirty="0" smtClean="0"/>
              <a:t>Example:</a:t>
            </a:r>
            <a:endParaRPr lang="en-US" dirty="0"/>
          </a:p>
        </p:txBody>
      </p:sp>
      <p:sp>
        <p:nvSpPr>
          <p:cNvPr id="3" name="Content Placeholder 2"/>
          <p:cNvSpPr>
            <a:spLocks noGrp="1"/>
          </p:cNvSpPr>
          <p:nvPr>
            <p:ph sz="quarter" idx="13"/>
          </p:nvPr>
        </p:nvSpPr>
        <p:spPr>
          <a:xfrm>
            <a:off x="685801" y="968693"/>
            <a:ext cx="10394707" cy="4865437"/>
          </a:xfrm>
        </p:spPr>
        <p:txBody>
          <a:bodyPr>
            <a:normAutofit fontScale="92500"/>
          </a:bodyPr>
          <a:lstStyle/>
          <a:p>
            <a:pPr marL="0" indent="0">
              <a:buNone/>
            </a:pPr>
            <a:r>
              <a:rPr lang="en-US" dirty="0"/>
              <a:t> </a:t>
            </a:r>
            <a:r>
              <a:rPr lang="en-US" sz="2400" dirty="0"/>
              <a:t>Have you ever failed a test at school? There are many reasons that kids might fail a test. Sometimes they just haven't studied. Other times, they don't read the test questions carefully. Or they may get nervous and freeze up. Or they might not be feeling well. If students don't get enough sleep, that can also cause poor test scores. And sometimes, the kid is just having a really bad day</a:t>
            </a:r>
            <a:r>
              <a:rPr lang="en-US" sz="2400" dirty="0" smtClean="0"/>
              <a:t>!</a:t>
            </a:r>
          </a:p>
          <a:p>
            <a:pPr marL="0" indent="0">
              <a:buNone/>
            </a:pPr>
            <a:endParaRPr lang="en-US" dirty="0"/>
          </a:p>
          <a:p>
            <a:pPr marL="0" indent="0">
              <a:buNone/>
            </a:pPr>
            <a:r>
              <a:rPr lang="en-US" sz="1600" dirty="0" smtClean="0"/>
              <a:t>This </a:t>
            </a:r>
            <a:r>
              <a:rPr lang="en-US" sz="1600" dirty="0"/>
              <a:t>paragraph is organized using </a:t>
            </a:r>
          </a:p>
          <a:p>
            <a:pPr marL="0" indent="0">
              <a:buNone/>
            </a:pPr>
            <a:r>
              <a:rPr lang="en-US" sz="1600" dirty="0"/>
              <a:t> 	</a:t>
            </a:r>
            <a:r>
              <a:rPr lang="en-US" sz="1600" dirty="0" smtClean="0"/>
              <a:t>A.   compare/contrast</a:t>
            </a:r>
            <a:r>
              <a:rPr lang="en-US" sz="1600" dirty="0"/>
              <a:t>.</a:t>
            </a:r>
          </a:p>
          <a:p>
            <a:pPr marL="0" indent="0">
              <a:buNone/>
            </a:pPr>
            <a:r>
              <a:rPr lang="en-US" sz="1600" dirty="0"/>
              <a:t> 	</a:t>
            </a:r>
            <a:r>
              <a:rPr lang="en-US" sz="1600" dirty="0" smtClean="0"/>
              <a:t>B.   problem/solution</a:t>
            </a:r>
            <a:r>
              <a:rPr lang="en-US" sz="1600" dirty="0"/>
              <a:t>.</a:t>
            </a:r>
          </a:p>
          <a:p>
            <a:pPr marL="0" indent="0">
              <a:buNone/>
            </a:pPr>
            <a:r>
              <a:rPr lang="en-US" sz="1600" dirty="0"/>
              <a:t> 	</a:t>
            </a:r>
            <a:r>
              <a:rPr lang="en-US" sz="1600" dirty="0" smtClean="0"/>
              <a:t>C.   cause </a:t>
            </a:r>
            <a:r>
              <a:rPr lang="en-US" sz="1600" dirty="0"/>
              <a:t>and effect.</a:t>
            </a:r>
          </a:p>
          <a:p>
            <a:pPr marL="0" indent="0">
              <a:buNone/>
            </a:pPr>
            <a:r>
              <a:rPr lang="en-US" sz="1600" dirty="0"/>
              <a:t> 	</a:t>
            </a:r>
            <a:r>
              <a:rPr lang="en-US" sz="1600" dirty="0" smtClean="0"/>
              <a:t>D.   sequence</a:t>
            </a:r>
            <a:r>
              <a:rPr lang="en-US" sz="1600" dirty="0"/>
              <a:t>.</a:t>
            </a:r>
          </a:p>
        </p:txBody>
      </p:sp>
    </p:spTree>
    <p:extLst>
      <p:ext uri="{BB962C8B-B14F-4D97-AF65-F5344CB8AC3E}">
        <p14:creationId xmlns:p14="http://schemas.microsoft.com/office/powerpoint/2010/main" val="1875694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2649827" cy="45719"/>
          </a:xfrm>
        </p:spPr>
        <p:txBody>
          <a:bodyPr>
            <a:normAutofit fontScale="90000"/>
          </a:bodyPr>
          <a:lstStyle/>
          <a:p>
            <a:r>
              <a:rPr lang="en-US" dirty="0" smtClean="0"/>
              <a:t>Example</a:t>
            </a:r>
            <a:endParaRPr lang="en-US" dirty="0"/>
          </a:p>
        </p:txBody>
      </p:sp>
      <p:sp>
        <p:nvSpPr>
          <p:cNvPr id="3" name="Content Placeholder 2"/>
          <p:cNvSpPr>
            <a:spLocks noGrp="1"/>
          </p:cNvSpPr>
          <p:nvPr>
            <p:ph sz="quarter" idx="13"/>
          </p:nvPr>
        </p:nvSpPr>
        <p:spPr>
          <a:xfrm>
            <a:off x="685801" y="1236372"/>
            <a:ext cx="10394707" cy="4726547"/>
          </a:xfrm>
        </p:spPr>
        <p:txBody>
          <a:bodyPr>
            <a:noAutofit/>
          </a:bodyPr>
          <a:lstStyle/>
          <a:p>
            <a:pPr marL="0" indent="0">
              <a:buNone/>
            </a:pPr>
            <a:r>
              <a:rPr lang="en-US" sz="1600" dirty="0" smtClean="0"/>
              <a:t>Drug </a:t>
            </a:r>
            <a:r>
              <a:rPr lang="en-US" sz="1600" dirty="0"/>
              <a:t>abuse causes many problems. Unlawful drugs can harm the body and mind. People who keep using these drugs may end up in the hospital. Drugs also increase crime. Some people will steal to get money to buy drugs.</a:t>
            </a:r>
          </a:p>
          <a:p>
            <a:pPr marL="0" indent="0">
              <a:buNone/>
            </a:pPr>
            <a:r>
              <a:rPr lang="en-US" sz="1600" dirty="0"/>
              <a:t>     The fight against drugs is important. Many communities pull together to try to stop drug abuse. The first step is telling people about how bad illegal drugs are. If people know how bad drugs are for their bodies, then they can choose to avoid using drugs. Talking about drugs at home and in school is important so children can be warned about harmful drugs. The people who sell illegal drugs are called drug dealers. Selling and using certain drugs is against the law. Police officers try to stop drug dealers and drug users from breaking the law. </a:t>
            </a:r>
          </a:p>
          <a:p>
            <a:pPr marL="0" indent="0">
              <a:buNone/>
            </a:pPr>
            <a:endParaRPr lang="en-US" dirty="0" smtClean="0"/>
          </a:p>
          <a:p>
            <a:pPr marL="0" indent="0">
              <a:buNone/>
            </a:pPr>
            <a:r>
              <a:rPr lang="en-US" dirty="0" smtClean="0"/>
              <a:t> </a:t>
            </a:r>
            <a:r>
              <a:rPr lang="en-US" sz="1200" dirty="0"/>
              <a:t>How is the text above organized? </a:t>
            </a:r>
          </a:p>
          <a:p>
            <a:pPr marL="0" indent="0">
              <a:buNone/>
            </a:pPr>
            <a:r>
              <a:rPr lang="en-US" sz="1200" dirty="0"/>
              <a:t> 	</a:t>
            </a:r>
            <a:r>
              <a:rPr lang="en-US" sz="1200" dirty="0" smtClean="0"/>
              <a:t>A.  Chronological </a:t>
            </a:r>
            <a:r>
              <a:rPr lang="en-US" sz="1200" dirty="0"/>
              <a:t>Order</a:t>
            </a:r>
          </a:p>
          <a:p>
            <a:pPr marL="0" indent="0">
              <a:buNone/>
            </a:pPr>
            <a:r>
              <a:rPr lang="en-US" sz="1200" dirty="0"/>
              <a:t> 	</a:t>
            </a:r>
            <a:r>
              <a:rPr lang="en-US" sz="1200" dirty="0" smtClean="0"/>
              <a:t>B.   Problem/Solution</a:t>
            </a:r>
            <a:endParaRPr lang="en-US" sz="1200" dirty="0"/>
          </a:p>
          <a:p>
            <a:pPr marL="0" indent="0">
              <a:buNone/>
            </a:pPr>
            <a:r>
              <a:rPr lang="en-US" sz="1200" dirty="0"/>
              <a:t> 	</a:t>
            </a:r>
            <a:r>
              <a:rPr lang="en-US" sz="1200" dirty="0" smtClean="0"/>
              <a:t>C.   Compare/Contrast</a:t>
            </a:r>
            <a:endParaRPr lang="en-US" sz="1200" dirty="0"/>
          </a:p>
          <a:p>
            <a:pPr marL="0" indent="0">
              <a:buNone/>
            </a:pPr>
            <a:r>
              <a:rPr lang="en-US" sz="1200" dirty="0"/>
              <a:t> 	</a:t>
            </a:r>
            <a:r>
              <a:rPr lang="en-US" sz="1200" dirty="0" smtClean="0"/>
              <a:t>D.   Cause/Effect</a:t>
            </a:r>
            <a:endParaRPr lang="en-US" sz="1200" dirty="0"/>
          </a:p>
          <a:p>
            <a:endParaRPr lang="en-US" dirty="0"/>
          </a:p>
        </p:txBody>
      </p:sp>
    </p:spTree>
    <p:extLst>
      <p:ext uri="{BB962C8B-B14F-4D97-AF65-F5344CB8AC3E}">
        <p14:creationId xmlns:p14="http://schemas.microsoft.com/office/powerpoint/2010/main" val="4107950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85800" y="1210615"/>
            <a:ext cx="10394707" cy="4511701"/>
          </a:xfrm>
        </p:spPr>
        <p:txBody>
          <a:bodyPr>
            <a:normAutofit fontScale="62500" lnSpcReduction="20000"/>
          </a:bodyPr>
          <a:lstStyle/>
          <a:p>
            <a:pPr marL="0" indent="0">
              <a:buNone/>
            </a:pPr>
            <a:r>
              <a:rPr lang="en-US" sz="3400" dirty="0"/>
              <a:t>First, darken the classroom, but turn on a single light bulb in a corner. Second, choose someone to hold a ball in the center of the room. Then students should sketch what they see of the ball from where they are sitting. Include the light and shadow on the ball, and the location of their seats in relation to the light and the ball. Finally, turn on the lights, and compare the sketches. </a:t>
            </a:r>
          </a:p>
          <a:p>
            <a:pPr marL="0" indent="0">
              <a:buNone/>
            </a:pPr>
            <a:endParaRPr lang="en-US" dirty="0" smtClean="0"/>
          </a:p>
          <a:p>
            <a:pPr marL="0" indent="0">
              <a:buNone/>
            </a:pPr>
            <a:endParaRPr lang="en-US" dirty="0"/>
          </a:p>
          <a:p>
            <a:pPr marL="0" indent="0">
              <a:buNone/>
            </a:pPr>
            <a:r>
              <a:rPr lang="en-US" sz="2200" dirty="0"/>
              <a:t>The text organization in this passage is an example of </a:t>
            </a:r>
          </a:p>
          <a:p>
            <a:pPr marL="0" indent="0">
              <a:buNone/>
            </a:pPr>
            <a:r>
              <a:rPr lang="en-US" sz="2200" dirty="0"/>
              <a:t> 	</a:t>
            </a:r>
            <a:r>
              <a:rPr lang="en-US" sz="2200" dirty="0" smtClean="0"/>
              <a:t>A.   chronological </a:t>
            </a:r>
            <a:r>
              <a:rPr lang="en-US" sz="2200" dirty="0"/>
              <a:t>order.</a:t>
            </a:r>
          </a:p>
          <a:p>
            <a:pPr marL="0" indent="0">
              <a:buNone/>
            </a:pPr>
            <a:r>
              <a:rPr lang="en-US" sz="2200" dirty="0"/>
              <a:t> 	</a:t>
            </a:r>
            <a:r>
              <a:rPr lang="en-US" sz="2200" dirty="0" smtClean="0"/>
              <a:t>B.    similarity </a:t>
            </a:r>
            <a:r>
              <a:rPr lang="en-US" sz="2200" dirty="0"/>
              <a:t>and difference.</a:t>
            </a:r>
          </a:p>
          <a:p>
            <a:pPr marL="0" indent="0">
              <a:buNone/>
            </a:pPr>
            <a:r>
              <a:rPr lang="en-US" sz="2200" dirty="0"/>
              <a:t> 	</a:t>
            </a:r>
            <a:r>
              <a:rPr lang="en-US" sz="2200" dirty="0" smtClean="0"/>
              <a:t>C.   cause </a:t>
            </a:r>
            <a:r>
              <a:rPr lang="en-US" sz="2200" dirty="0"/>
              <a:t>and effect.</a:t>
            </a:r>
          </a:p>
          <a:p>
            <a:pPr marL="0" indent="0">
              <a:buNone/>
            </a:pPr>
            <a:r>
              <a:rPr lang="en-US" sz="2200" dirty="0"/>
              <a:t> 	</a:t>
            </a:r>
            <a:r>
              <a:rPr lang="en-US" sz="2200" dirty="0" smtClean="0"/>
              <a:t>D.   question </a:t>
            </a:r>
            <a:r>
              <a:rPr lang="en-US" sz="2200" dirty="0"/>
              <a:t>and </a:t>
            </a:r>
            <a:r>
              <a:rPr lang="en-US" sz="2200" dirty="0" smtClean="0"/>
              <a:t>answer</a:t>
            </a:r>
            <a:endParaRPr lang="en-US" sz="2200" dirty="0"/>
          </a:p>
          <a:p>
            <a:pPr marL="0" indent="0">
              <a:buNone/>
            </a:pPr>
            <a:endParaRPr lang="en-US" dirty="0"/>
          </a:p>
        </p:txBody>
      </p:sp>
      <p:sp>
        <p:nvSpPr>
          <p:cNvPr id="4" name="Title 1"/>
          <p:cNvSpPr txBox="1">
            <a:spLocks/>
          </p:cNvSpPr>
          <p:nvPr/>
        </p:nvSpPr>
        <p:spPr>
          <a:xfrm>
            <a:off x="685800" y="325193"/>
            <a:ext cx="1786943" cy="627844"/>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smtClean="0"/>
              <a:t>Example:</a:t>
            </a:r>
            <a:endParaRPr lang="en-US" dirty="0"/>
          </a:p>
        </p:txBody>
      </p:sp>
    </p:spTree>
    <p:extLst>
      <p:ext uri="{BB962C8B-B14F-4D97-AF65-F5344CB8AC3E}">
        <p14:creationId xmlns:p14="http://schemas.microsoft.com/office/powerpoint/2010/main" val="2896645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2765737" cy="99811"/>
          </a:xfrm>
        </p:spPr>
        <p:txBody>
          <a:bodyPr>
            <a:normAutofit fontScale="90000"/>
          </a:bodyPr>
          <a:lstStyle/>
          <a:p>
            <a:r>
              <a:rPr lang="en-US" dirty="0" smtClean="0"/>
              <a:t>Example</a:t>
            </a:r>
            <a:endParaRPr lang="en-US" dirty="0"/>
          </a:p>
        </p:txBody>
      </p:sp>
      <p:sp>
        <p:nvSpPr>
          <p:cNvPr id="3" name="Content Placeholder 2"/>
          <p:cNvSpPr>
            <a:spLocks noGrp="1"/>
          </p:cNvSpPr>
          <p:nvPr>
            <p:ph sz="quarter" idx="13"/>
          </p:nvPr>
        </p:nvSpPr>
        <p:spPr>
          <a:xfrm>
            <a:off x="544132" y="1496726"/>
            <a:ext cx="10394707" cy="4105584"/>
          </a:xfrm>
        </p:spPr>
        <p:txBody>
          <a:bodyPr>
            <a:normAutofit fontScale="47500" lnSpcReduction="20000"/>
          </a:bodyPr>
          <a:lstStyle/>
          <a:p>
            <a:pPr marL="0" indent="0">
              <a:buNone/>
            </a:pPr>
            <a:r>
              <a:rPr lang="en-US" sz="4400" dirty="0"/>
              <a:t>Tessa's backyard is her favorite place to be. She loves to sit on a big lawn chair as the sun sets. Cute rabbits with plush cottontails eat grass and hop around. The tall trees sway in the wind, and the leaves make a peaceful sound. The bushes are beautifully decorated with pink and purple flowers. Tessa's cat sleeps under a bush, and this makes the backyard seem even more peaceful</a:t>
            </a:r>
            <a:r>
              <a:rPr lang="en-US" sz="4400" dirty="0" smtClean="0"/>
              <a:t>.</a:t>
            </a:r>
            <a:endParaRPr lang="en-US" dirty="0" smtClean="0"/>
          </a:p>
          <a:p>
            <a:pPr marL="0" indent="0">
              <a:buNone/>
            </a:pPr>
            <a:endParaRPr lang="en-US" dirty="0"/>
          </a:p>
          <a:p>
            <a:pPr marL="0" indent="0">
              <a:buNone/>
            </a:pPr>
            <a:r>
              <a:rPr lang="en-US" sz="2900" dirty="0" smtClean="0"/>
              <a:t>This </a:t>
            </a:r>
            <a:r>
              <a:rPr lang="en-US" sz="2900" dirty="0"/>
              <a:t>paragraph is organized using </a:t>
            </a:r>
          </a:p>
          <a:p>
            <a:pPr marL="0" indent="0">
              <a:buNone/>
            </a:pPr>
            <a:r>
              <a:rPr lang="en-US" sz="2900" dirty="0"/>
              <a:t> 	</a:t>
            </a:r>
            <a:r>
              <a:rPr lang="en-US" sz="2900" dirty="0" smtClean="0"/>
              <a:t>A.   cause/effect</a:t>
            </a:r>
            <a:r>
              <a:rPr lang="en-US" sz="2900" dirty="0"/>
              <a:t>.</a:t>
            </a:r>
          </a:p>
          <a:p>
            <a:pPr marL="0" indent="0">
              <a:buNone/>
            </a:pPr>
            <a:r>
              <a:rPr lang="en-US" sz="2900" dirty="0"/>
              <a:t> 	</a:t>
            </a:r>
            <a:r>
              <a:rPr lang="en-US" sz="2900" dirty="0" smtClean="0"/>
              <a:t>B.   question/answer</a:t>
            </a:r>
            <a:r>
              <a:rPr lang="en-US" sz="2900" dirty="0"/>
              <a:t>.</a:t>
            </a:r>
          </a:p>
          <a:p>
            <a:pPr marL="0" indent="0">
              <a:buNone/>
            </a:pPr>
            <a:r>
              <a:rPr lang="en-US" sz="2900" dirty="0"/>
              <a:t> 	</a:t>
            </a:r>
            <a:r>
              <a:rPr lang="en-US" sz="2900" dirty="0" smtClean="0"/>
              <a:t>C.   description</a:t>
            </a:r>
            <a:r>
              <a:rPr lang="en-US" sz="2900" dirty="0"/>
              <a:t>.</a:t>
            </a:r>
          </a:p>
          <a:p>
            <a:pPr marL="0" indent="0">
              <a:buNone/>
            </a:pPr>
            <a:r>
              <a:rPr lang="en-US" sz="2900" dirty="0"/>
              <a:t> 	</a:t>
            </a:r>
            <a:r>
              <a:rPr lang="en-US" sz="2900" dirty="0" smtClean="0"/>
              <a:t>D.   compare/contrast.</a:t>
            </a:r>
            <a:endParaRPr lang="en-US" sz="2900" dirty="0"/>
          </a:p>
        </p:txBody>
      </p:sp>
    </p:spTree>
    <p:extLst>
      <p:ext uri="{BB962C8B-B14F-4D97-AF65-F5344CB8AC3E}">
        <p14:creationId xmlns:p14="http://schemas.microsoft.com/office/powerpoint/2010/main" val="3863722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3"/>
          </p:nvPr>
        </p:nvSpPr>
        <p:spPr/>
        <p:txBody>
          <a:bodyPr/>
          <a:lstStyle/>
          <a:p>
            <a:r>
              <a:rPr lang="en-US" dirty="0" smtClean="0"/>
              <a:t>Information for this presentation was used from </a:t>
            </a:r>
            <a:r>
              <a:rPr lang="en-US" dirty="0" smtClean="0">
                <a:hlinkClick r:id="rId2"/>
              </a:rPr>
              <a:t>www.Studyisland.com</a:t>
            </a:r>
            <a:r>
              <a:rPr lang="en-US" dirty="0" smtClean="0"/>
              <a:t>  </a:t>
            </a:r>
          </a:p>
          <a:p>
            <a:pPr lvl="1"/>
            <a:r>
              <a:rPr lang="en-US" dirty="0" smtClean="0"/>
              <a:t>Study </a:t>
            </a:r>
            <a:r>
              <a:rPr lang="en-US" dirty="0"/>
              <a:t>Island </a:t>
            </a:r>
            <a:r>
              <a:rPr lang="en-US" dirty="0" smtClean="0"/>
              <a:t>- Copyright </a:t>
            </a:r>
            <a:r>
              <a:rPr lang="en-US" dirty="0"/>
              <a:t>© 2014 Edmentum - All rights reserved.</a:t>
            </a:r>
            <a:r>
              <a:rPr lang="en-US" b="1" dirty="0"/>
              <a:t> </a:t>
            </a:r>
            <a:endParaRPr lang="en-US" b="1" dirty="0" smtClean="0"/>
          </a:p>
          <a:p>
            <a:pPr lvl="1"/>
            <a:r>
              <a:rPr lang="en-US" b="1" dirty="0" smtClean="0"/>
              <a:t>ELA (PA Core)</a:t>
            </a:r>
          </a:p>
          <a:p>
            <a:pPr lvl="2"/>
            <a:r>
              <a:rPr lang="en-US" b="1" dirty="0" smtClean="0"/>
              <a:t>Text Structure</a:t>
            </a:r>
            <a:endParaRPr lang="en-US" b="1" dirty="0"/>
          </a:p>
        </p:txBody>
      </p:sp>
    </p:spTree>
    <p:extLst>
      <p:ext uri="{BB962C8B-B14F-4D97-AF65-F5344CB8AC3E}">
        <p14:creationId xmlns:p14="http://schemas.microsoft.com/office/powerpoint/2010/main" val="3468951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text organized?</a:t>
            </a:r>
            <a:endParaRPr lang="en-US" dirty="0"/>
          </a:p>
        </p:txBody>
      </p:sp>
      <p:sp>
        <p:nvSpPr>
          <p:cNvPr id="3" name="Content Placeholder 2"/>
          <p:cNvSpPr>
            <a:spLocks noGrp="1"/>
          </p:cNvSpPr>
          <p:nvPr>
            <p:ph sz="quarter" idx="13"/>
          </p:nvPr>
        </p:nvSpPr>
        <p:spPr/>
        <p:txBody>
          <a:bodyPr/>
          <a:lstStyle/>
          <a:p>
            <a:r>
              <a:rPr lang="en-US" dirty="0" smtClean="0"/>
              <a:t> </a:t>
            </a:r>
          </a:p>
          <a:p>
            <a:r>
              <a:rPr lang="en-US" dirty="0"/>
              <a:t> </a:t>
            </a:r>
            <a:endParaRPr lang="en-US" dirty="0" smtClean="0"/>
          </a:p>
          <a:p>
            <a:r>
              <a:rPr lang="en-US" dirty="0"/>
              <a:t> </a:t>
            </a:r>
            <a:endParaRPr lang="en-US" dirty="0" smtClean="0"/>
          </a:p>
          <a:p>
            <a:r>
              <a:rPr lang="en-US" dirty="0"/>
              <a:t> </a:t>
            </a:r>
            <a:endParaRPr lang="en-US" dirty="0" smtClean="0"/>
          </a:p>
          <a:p>
            <a:r>
              <a:rPr lang="en-US" dirty="0" smtClean="0"/>
              <a:t> </a:t>
            </a:r>
          </a:p>
          <a:p>
            <a:endParaRPr lang="en-US" dirty="0"/>
          </a:p>
        </p:txBody>
      </p:sp>
    </p:spTree>
    <p:extLst>
      <p:ext uri="{BB962C8B-B14F-4D97-AF65-F5344CB8AC3E}">
        <p14:creationId xmlns:p14="http://schemas.microsoft.com/office/powerpoint/2010/main" val="1618334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Organize your writing</a:t>
            </a:r>
            <a:endParaRPr lang="en-US" dirty="0"/>
          </a:p>
        </p:txBody>
      </p:sp>
      <p:sp>
        <p:nvSpPr>
          <p:cNvPr id="3" name="Content Placeholder 2"/>
          <p:cNvSpPr>
            <a:spLocks noGrp="1"/>
          </p:cNvSpPr>
          <p:nvPr>
            <p:ph sz="quarter" idx="13"/>
          </p:nvPr>
        </p:nvSpPr>
        <p:spPr/>
        <p:txBody>
          <a:bodyPr/>
          <a:lstStyle/>
          <a:p>
            <a:pPr lvl="1"/>
            <a:r>
              <a:rPr lang="en-US" sz="3200" i="1" dirty="0" smtClean="0"/>
              <a:t>sequence</a:t>
            </a:r>
          </a:p>
          <a:p>
            <a:pPr lvl="1"/>
            <a:r>
              <a:rPr lang="en-US" sz="3200" i="1" dirty="0" smtClean="0"/>
              <a:t>question/answer</a:t>
            </a:r>
          </a:p>
          <a:p>
            <a:pPr lvl="1"/>
            <a:r>
              <a:rPr lang="en-US" sz="3200" i="1" dirty="0" smtClean="0"/>
              <a:t>comparison/contrast,</a:t>
            </a:r>
          </a:p>
          <a:p>
            <a:pPr lvl="1"/>
            <a:r>
              <a:rPr lang="en-US" sz="3200" i="1" dirty="0" smtClean="0"/>
              <a:t>cause/effect</a:t>
            </a:r>
          </a:p>
          <a:p>
            <a:pPr lvl="1"/>
            <a:r>
              <a:rPr lang="en-US" sz="3200" i="1" dirty="0" smtClean="0"/>
              <a:t>problem/solution</a:t>
            </a:r>
            <a:r>
              <a:rPr lang="en-US" sz="3200" i="1" dirty="0"/>
              <a:t>.</a:t>
            </a:r>
            <a:endParaRPr lang="en-US" sz="3200" dirty="0"/>
          </a:p>
          <a:p>
            <a:endParaRPr lang="en-US" dirty="0"/>
          </a:p>
        </p:txBody>
      </p:sp>
    </p:spTree>
    <p:extLst>
      <p:ext uri="{BB962C8B-B14F-4D97-AF65-F5344CB8AC3E}">
        <p14:creationId xmlns:p14="http://schemas.microsoft.com/office/powerpoint/2010/main" val="2202811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209281"/>
            <a:ext cx="10396882" cy="1151965"/>
          </a:xfrm>
        </p:spPr>
        <p:txBody>
          <a:bodyPr/>
          <a:lstStyle/>
          <a:p>
            <a:r>
              <a:rPr lang="en-US" dirty="0" smtClean="0"/>
              <a:t>Sequencing</a:t>
            </a:r>
            <a:endParaRPr lang="en-US" dirty="0"/>
          </a:p>
        </p:txBody>
      </p:sp>
      <p:sp>
        <p:nvSpPr>
          <p:cNvPr id="3" name="Content Placeholder 2"/>
          <p:cNvSpPr>
            <a:spLocks noGrp="1"/>
          </p:cNvSpPr>
          <p:nvPr>
            <p:ph sz="quarter" idx="13"/>
          </p:nvPr>
        </p:nvSpPr>
        <p:spPr/>
        <p:txBody>
          <a:bodyPr>
            <a:normAutofit lnSpcReduction="10000"/>
          </a:bodyPr>
          <a:lstStyle/>
          <a:p>
            <a:r>
              <a:rPr lang="en-US" dirty="0"/>
              <a:t>Items are organized in the order that they happen. </a:t>
            </a:r>
            <a:endParaRPr lang="en-US" dirty="0" smtClean="0"/>
          </a:p>
          <a:p>
            <a:r>
              <a:rPr lang="en-US" dirty="0" smtClean="0"/>
              <a:t>also </a:t>
            </a:r>
            <a:r>
              <a:rPr lang="en-US" dirty="0"/>
              <a:t>known as </a:t>
            </a:r>
            <a:r>
              <a:rPr lang="en-US" b="1" dirty="0">
                <a:solidFill>
                  <a:srgbClr val="FF0000"/>
                </a:solidFill>
              </a:rPr>
              <a:t>chronological order</a:t>
            </a:r>
            <a:r>
              <a:rPr lang="en-US" dirty="0">
                <a:solidFill>
                  <a:srgbClr val="FF0000"/>
                </a:solidFill>
              </a:rPr>
              <a:t>. </a:t>
            </a:r>
            <a:endParaRPr lang="en-US" dirty="0" smtClean="0">
              <a:solidFill>
                <a:srgbClr val="FF0000"/>
              </a:solidFill>
            </a:endParaRPr>
          </a:p>
          <a:p>
            <a:r>
              <a:rPr lang="en-US" dirty="0" smtClean="0"/>
              <a:t>Use </a:t>
            </a:r>
            <a:r>
              <a:rPr lang="en-US" dirty="0"/>
              <a:t>words like </a:t>
            </a:r>
            <a:r>
              <a:rPr lang="en-US" i="1" dirty="0"/>
              <a:t>first</a:t>
            </a:r>
            <a:r>
              <a:rPr lang="en-US" dirty="0"/>
              <a:t>, </a:t>
            </a:r>
            <a:r>
              <a:rPr lang="en-US" i="1" dirty="0"/>
              <a:t>next</a:t>
            </a:r>
            <a:r>
              <a:rPr lang="en-US" dirty="0"/>
              <a:t>, and </a:t>
            </a:r>
            <a:r>
              <a:rPr lang="en-US" i="1" dirty="0"/>
              <a:t>finally</a:t>
            </a:r>
            <a:r>
              <a:rPr lang="en-US" dirty="0"/>
              <a:t> to tell the reader the correct order</a:t>
            </a:r>
            <a:r>
              <a:rPr lang="en-US" dirty="0" smtClean="0"/>
              <a:t>.</a:t>
            </a:r>
          </a:p>
          <a:p>
            <a:r>
              <a:rPr lang="en-US" i="1" dirty="0" smtClean="0"/>
              <a:t>example:</a:t>
            </a:r>
            <a:endParaRPr lang="en-US" dirty="0"/>
          </a:p>
          <a:p>
            <a:pPr lvl="1"/>
            <a:r>
              <a:rPr lang="en-US" dirty="0" smtClean="0"/>
              <a:t>Before </a:t>
            </a:r>
            <a:r>
              <a:rPr lang="en-US" dirty="0"/>
              <a:t>we moved to our new house, Mom packed our things in boxes. </a:t>
            </a:r>
            <a:r>
              <a:rPr lang="en-US" dirty="0">
                <a:solidFill>
                  <a:srgbClr val="00B0F0"/>
                </a:solidFill>
              </a:rPr>
              <a:t>First</a:t>
            </a:r>
            <a:r>
              <a:rPr lang="en-US" dirty="0"/>
              <a:t>, she went to grocery stores and asked the workers there for some empty boxes. </a:t>
            </a:r>
            <a:r>
              <a:rPr lang="en-US" dirty="0">
                <a:solidFill>
                  <a:srgbClr val="00B0F0"/>
                </a:solidFill>
              </a:rPr>
              <a:t>Then</a:t>
            </a:r>
            <a:r>
              <a:rPr lang="en-US" dirty="0"/>
              <a:t>, she bought tape and markers so we could seal the boxes tight and label them. </a:t>
            </a:r>
            <a:r>
              <a:rPr lang="en-US" dirty="0">
                <a:solidFill>
                  <a:srgbClr val="00B0F0"/>
                </a:solidFill>
              </a:rPr>
              <a:t>Finally,</a:t>
            </a:r>
            <a:r>
              <a:rPr lang="en-US" dirty="0"/>
              <a:t> we all worked together and helped Mom pack our things in the boxes</a:t>
            </a:r>
            <a:r>
              <a:rPr lang="en-US" dirty="0" smtClean="0"/>
              <a:t>.</a:t>
            </a:r>
          </a:p>
          <a:p>
            <a:pPr marL="457200" lvl="1" indent="0">
              <a:buNone/>
            </a:pPr>
            <a:endParaRPr lang="en-US" dirty="0"/>
          </a:p>
          <a:p>
            <a:endParaRPr lang="en-US" dirty="0"/>
          </a:p>
        </p:txBody>
      </p:sp>
    </p:spTree>
    <p:extLst>
      <p:ext uri="{BB962C8B-B14F-4D97-AF65-F5344CB8AC3E}">
        <p14:creationId xmlns:p14="http://schemas.microsoft.com/office/powerpoint/2010/main" val="3259322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and answer</a:t>
            </a:r>
            <a:endParaRPr lang="en-US" dirty="0"/>
          </a:p>
        </p:txBody>
      </p:sp>
      <p:sp>
        <p:nvSpPr>
          <p:cNvPr id="3" name="Content Placeholder 2"/>
          <p:cNvSpPr>
            <a:spLocks noGrp="1"/>
          </p:cNvSpPr>
          <p:nvPr>
            <p:ph sz="quarter" idx="13"/>
          </p:nvPr>
        </p:nvSpPr>
        <p:spPr/>
        <p:txBody>
          <a:bodyPr/>
          <a:lstStyle/>
          <a:p>
            <a:r>
              <a:rPr lang="en-US" dirty="0"/>
              <a:t>Items are organized by first asking a question and then answering it</a:t>
            </a:r>
            <a:r>
              <a:rPr lang="en-US" dirty="0" smtClean="0"/>
              <a:t>.</a:t>
            </a:r>
          </a:p>
          <a:p>
            <a:r>
              <a:rPr lang="en-US" dirty="0" smtClean="0"/>
              <a:t> </a:t>
            </a:r>
            <a:r>
              <a:rPr lang="en-US" dirty="0"/>
              <a:t>Do not forget to use a question mark when you write the question</a:t>
            </a:r>
            <a:r>
              <a:rPr lang="en-US" dirty="0" smtClean="0"/>
              <a:t>.</a:t>
            </a:r>
          </a:p>
          <a:p>
            <a:endParaRPr lang="en-US" dirty="0"/>
          </a:p>
          <a:p>
            <a:r>
              <a:rPr lang="en-US" i="1" dirty="0"/>
              <a:t>example:</a:t>
            </a:r>
            <a:endParaRPr lang="en-US" dirty="0"/>
          </a:p>
          <a:p>
            <a:pPr lvl="1"/>
            <a:r>
              <a:rPr lang="en-US" dirty="0"/>
              <a:t>Many parents in Columbus, Ohio, are thinking about this question: How can we make playing outside fun for kids? Playing games can make the outdoors fun for children. One such game children can play is tag.</a:t>
            </a:r>
          </a:p>
          <a:p>
            <a:endParaRPr lang="en-US" dirty="0"/>
          </a:p>
        </p:txBody>
      </p:sp>
    </p:spTree>
    <p:extLst>
      <p:ext uri="{BB962C8B-B14F-4D97-AF65-F5344CB8AC3E}">
        <p14:creationId xmlns:p14="http://schemas.microsoft.com/office/powerpoint/2010/main" val="3889854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&amp; Contrast</a:t>
            </a:r>
            <a:endParaRPr lang="en-US" dirty="0"/>
          </a:p>
        </p:txBody>
      </p:sp>
      <p:sp>
        <p:nvSpPr>
          <p:cNvPr id="3" name="Content Placeholder 2"/>
          <p:cNvSpPr>
            <a:spLocks noGrp="1"/>
          </p:cNvSpPr>
          <p:nvPr>
            <p:ph sz="quarter" idx="13"/>
          </p:nvPr>
        </p:nvSpPr>
        <p:spPr/>
        <p:txBody>
          <a:bodyPr/>
          <a:lstStyle/>
          <a:p>
            <a:r>
              <a:rPr lang="en-US" dirty="0"/>
              <a:t>Items are organized by showing how they are alike and different. </a:t>
            </a:r>
            <a:endParaRPr lang="en-US" dirty="0" smtClean="0"/>
          </a:p>
          <a:p>
            <a:r>
              <a:rPr lang="en-US" dirty="0" smtClean="0"/>
              <a:t>You </a:t>
            </a:r>
            <a:r>
              <a:rPr lang="en-US" dirty="0"/>
              <a:t>may want to first write about all the ways they are </a:t>
            </a:r>
            <a:r>
              <a:rPr lang="en-US" dirty="0" smtClean="0"/>
              <a:t>similar, then </a:t>
            </a:r>
            <a:r>
              <a:rPr lang="en-US" dirty="0"/>
              <a:t>about the ways they are different</a:t>
            </a:r>
            <a:r>
              <a:rPr lang="en-US" dirty="0" smtClean="0"/>
              <a:t>.</a:t>
            </a:r>
          </a:p>
          <a:p>
            <a:endParaRPr lang="en-US" dirty="0"/>
          </a:p>
          <a:p>
            <a:r>
              <a:rPr lang="en-US" i="1" dirty="0"/>
              <a:t>example:</a:t>
            </a:r>
            <a:endParaRPr lang="en-US" dirty="0"/>
          </a:p>
          <a:p>
            <a:pPr lvl="1"/>
            <a:r>
              <a:rPr lang="en-US" dirty="0"/>
              <a:t>Brandi's Pizza Palace is a better restaurant than Little Italian Spot. Brandi puts more cheese and toppings on her pizzas than they do at the other restaurant.</a:t>
            </a:r>
          </a:p>
          <a:p>
            <a:endParaRPr lang="en-US" dirty="0"/>
          </a:p>
        </p:txBody>
      </p:sp>
    </p:spTree>
    <p:extLst>
      <p:ext uri="{BB962C8B-B14F-4D97-AF65-F5344CB8AC3E}">
        <p14:creationId xmlns:p14="http://schemas.microsoft.com/office/powerpoint/2010/main" val="4278356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&amp; Effect</a:t>
            </a:r>
            <a:endParaRPr lang="en-US" dirty="0"/>
          </a:p>
        </p:txBody>
      </p:sp>
      <p:sp>
        <p:nvSpPr>
          <p:cNvPr id="3" name="Content Placeholder 2"/>
          <p:cNvSpPr>
            <a:spLocks noGrp="1"/>
          </p:cNvSpPr>
          <p:nvPr>
            <p:ph sz="quarter" idx="13"/>
          </p:nvPr>
        </p:nvSpPr>
        <p:spPr/>
        <p:txBody>
          <a:bodyPr/>
          <a:lstStyle/>
          <a:p>
            <a:r>
              <a:rPr lang="en-US" dirty="0"/>
              <a:t>Items are organized by writing </a:t>
            </a:r>
            <a:r>
              <a:rPr lang="en-US" dirty="0" smtClean="0"/>
              <a:t>about:</a:t>
            </a:r>
          </a:p>
          <a:p>
            <a:pPr lvl="1"/>
            <a:r>
              <a:rPr lang="en-US" dirty="0" smtClean="0"/>
              <a:t>something </a:t>
            </a:r>
            <a:r>
              <a:rPr lang="en-US" dirty="0"/>
              <a:t>that happens (cause) </a:t>
            </a:r>
            <a:endParaRPr lang="en-US" dirty="0" smtClean="0"/>
          </a:p>
          <a:p>
            <a:pPr lvl="1"/>
            <a:r>
              <a:rPr lang="en-US" dirty="0" smtClean="0"/>
              <a:t>then </a:t>
            </a:r>
            <a:r>
              <a:rPr lang="en-US" dirty="0"/>
              <a:t>what happens because of it (effect</a:t>
            </a:r>
            <a:r>
              <a:rPr lang="en-US" dirty="0" smtClean="0"/>
              <a:t>).</a:t>
            </a:r>
          </a:p>
          <a:p>
            <a:endParaRPr lang="en-US" dirty="0"/>
          </a:p>
          <a:p>
            <a:r>
              <a:rPr lang="en-US" i="1" dirty="0"/>
              <a:t>example:</a:t>
            </a:r>
            <a:endParaRPr lang="en-US" dirty="0"/>
          </a:p>
          <a:p>
            <a:pPr lvl="1"/>
            <a:r>
              <a:rPr lang="en-US" dirty="0"/>
              <a:t>I did not sleep last night. As a result, my head hurts today.</a:t>
            </a:r>
          </a:p>
          <a:p>
            <a:endParaRPr lang="en-US" dirty="0"/>
          </a:p>
        </p:txBody>
      </p:sp>
    </p:spTree>
    <p:extLst>
      <p:ext uri="{BB962C8B-B14F-4D97-AF65-F5344CB8AC3E}">
        <p14:creationId xmlns:p14="http://schemas.microsoft.com/office/powerpoint/2010/main" val="3898219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375" y="0"/>
            <a:ext cx="10396882" cy="1151965"/>
          </a:xfrm>
        </p:spPr>
        <p:txBody>
          <a:bodyPr/>
          <a:lstStyle/>
          <a:p>
            <a:r>
              <a:rPr lang="en-US" dirty="0" smtClean="0"/>
              <a:t>Problem/Solution</a:t>
            </a:r>
            <a:endParaRPr lang="en-US" dirty="0"/>
          </a:p>
        </p:txBody>
      </p:sp>
      <p:sp>
        <p:nvSpPr>
          <p:cNvPr id="3" name="Content Placeholder 2"/>
          <p:cNvSpPr>
            <a:spLocks noGrp="1"/>
          </p:cNvSpPr>
          <p:nvPr>
            <p:ph sz="quarter" idx="13"/>
          </p:nvPr>
        </p:nvSpPr>
        <p:spPr>
          <a:xfrm>
            <a:off x="711557" y="1586878"/>
            <a:ext cx="10394707" cy="4453314"/>
          </a:xfrm>
        </p:spPr>
        <p:txBody>
          <a:bodyPr>
            <a:noAutofit/>
          </a:bodyPr>
          <a:lstStyle/>
          <a:p>
            <a:r>
              <a:rPr lang="en-US" sz="1800" dirty="0"/>
              <a:t>Items are organized by first stating a problem and then listing solutions.</a:t>
            </a:r>
          </a:p>
          <a:p>
            <a:r>
              <a:rPr lang="en-US" sz="1800" i="1" dirty="0"/>
              <a:t>example:</a:t>
            </a:r>
            <a:endParaRPr lang="en-US" sz="1800" dirty="0"/>
          </a:p>
          <a:p>
            <a:pPr lvl="1"/>
            <a:r>
              <a:rPr lang="en-US" dirty="0"/>
              <a:t>Yost City officials have announced that the city has run out of money to give to the public library. This may cause the library to close later this year. Many citizens who hope to solve this problem have come together. They believe the solution is to raise money for the library themselves. They plan to have garage sales and bake sales and give the money they make to the library</a:t>
            </a:r>
            <a:r>
              <a:rPr lang="en-US" dirty="0" smtClean="0"/>
              <a:t>.</a:t>
            </a:r>
          </a:p>
          <a:p>
            <a:pPr lvl="1"/>
            <a:endParaRPr lang="en-US" dirty="0"/>
          </a:p>
          <a:p>
            <a:r>
              <a:rPr lang="en-US" sz="1800" b="1" dirty="0"/>
              <a:t>The problem </a:t>
            </a:r>
            <a:r>
              <a:rPr lang="en-US" sz="1800" b="1" dirty="0" smtClean="0"/>
              <a:t>- </a:t>
            </a:r>
            <a:r>
              <a:rPr lang="en-US" sz="1800" dirty="0" smtClean="0"/>
              <a:t>How </a:t>
            </a:r>
            <a:r>
              <a:rPr lang="en-US" sz="1800" dirty="0"/>
              <a:t>can the public library get enough money to stay open?</a:t>
            </a:r>
          </a:p>
          <a:p>
            <a:r>
              <a:rPr lang="en-US" sz="1800" b="1" dirty="0"/>
              <a:t>The </a:t>
            </a:r>
            <a:r>
              <a:rPr lang="en-US" sz="1800" b="1" dirty="0" smtClean="0"/>
              <a:t>solution - </a:t>
            </a:r>
            <a:r>
              <a:rPr lang="en-US" sz="1800" dirty="0" smtClean="0"/>
              <a:t> </a:t>
            </a:r>
            <a:r>
              <a:rPr lang="en-US" sz="1800" dirty="0"/>
              <a:t>Citizens will have garage sales and bake sales to try to make enough money for the library.</a:t>
            </a:r>
          </a:p>
          <a:p>
            <a:endParaRPr lang="en-US" sz="1800" dirty="0"/>
          </a:p>
        </p:txBody>
      </p:sp>
    </p:spTree>
    <p:extLst>
      <p:ext uri="{BB962C8B-B14F-4D97-AF65-F5344CB8AC3E}">
        <p14:creationId xmlns:p14="http://schemas.microsoft.com/office/powerpoint/2010/main" val="448334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ways…….</a:t>
            </a:r>
            <a:endParaRPr lang="en-US" dirty="0"/>
          </a:p>
        </p:txBody>
      </p:sp>
      <p:sp>
        <p:nvSpPr>
          <p:cNvPr id="3" name="Content Placeholder 2"/>
          <p:cNvSpPr>
            <a:spLocks noGrp="1"/>
          </p:cNvSpPr>
          <p:nvPr>
            <p:ph sz="quarter" idx="13"/>
          </p:nvPr>
        </p:nvSpPr>
        <p:spPr/>
        <p:txBody>
          <a:bodyPr/>
          <a:lstStyle/>
          <a:p>
            <a:r>
              <a:rPr lang="en-US" dirty="0" smtClean="0"/>
              <a:t> </a:t>
            </a:r>
          </a:p>
          <a:p>
            <a:r>
              <a:rPr lang="en-US" dirty="0"/>
              <a:t> </a:t>
            </a:r>
            <a:endParaRPr lang="en-US" dirty="0" smtClean="0"/>
          </a:p>
          <a:p>
            <a:r>
              <a:rPr lang="en-US" dirty="0"/>
              <a:t> </a:t>
            </a:r>
          </a:p>
        </p:txBody>
      </p:sp>
    </p:spTree>
    <p:extLst>
      <p:ext uri="{BB962C8B-B14F-4D97-AF65-F5344CB8AC3E}">
        <p14:creationId xmlns:p14="http://schemas.microsoft.com/office/powerpoint/2010/main" val="182969200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TC104033927[[fn=Main Event]]</Template>
  <TotalTime>72</TotalTime>
  <Words>1216</Words>
  <Application>Microsoft Office PowerPoint</Application>
  <PresentationFormat>Widescreen</PresentationFormat>
  <Paragraphs>117</Paragraphs>
  <Slides>17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Impact</vt:lpstr>
      <vt:lpstr>Main Event</vt:lpstr>
      <vt:lpstr>Text structure</vt:lpstr>
      <vt:lpstr>How is text organized?</vt:lpstr>
      <vt:lpstr>Ways to Organize your writing</vt:lpstr>
      <vt:lpstr>Sequencing</vt:lpstr>
      <vt:lpstr>Question and answer</vt:lpstr>
      <vt:lpstr>Compare &amp; Contrast</vt:lpstr>
      <vt:lpstr>Cause &amp; Effect</vt:lpstr>
      <vt:lpstr>Problem/Solution</vt:lpstr>
      <vt:lpstr>Other ways…….</vt:lpstr>
      <vt:lpstr>Description</vt:lpstr>
      <vt:lpstr>Narration</vt:lpstr>
      <vt:lpstr>Proposition/Support</vt:lpstr>
      <vt:lpstr>Example:</vt:lpstr>
      <vt:lpstr>Example</vt:lpstr>
      <vt:lpstr>PowerPoint Presentation</vt:lpstr>
      <vt:lpstr>Example</vt:lpstr>
      <vt:lpstr>Resources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Sequencing</dc:title>
  <dc:creator>Gregory Fulkerson</dc:creator>
  <cp:lastModifiedBy>Gregory Fulkerson</cp:lastModifiedBy>
  <cp:revision>10</cp:revision>
  <dcterms:created xsi:type="dcterms:W3CDTF">2014-09-04T17:55:10Z</dcterms:created>
  <dcterms:modified xsi:type="dcterms:W3CDTF">2014-09-05T17:24:38Z</dcterms:modified>
</cp:coreProperties>
</file>